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8" r:id="rId6"/>
    <p:sldId id="282" r:id="rId7"/>
    <p:sldId id="283" r:id="rId8"/>
    <p:sldId id="288" r:id="rId9"/>
    <p:sldId id="281" r:id="rId10"/>
    <p:sldId id="284" r:id="rId11"/>
    <p:sldId id="291" r:id="rId12"/>
    <p:sldId id="264" r:id="rId13"/>
    <p:sldId id="287" r:id="rId14"/>
    <p:sldId id="260" r:id="rId15"/>
    <p:sldId id="292" r:id="rId16"/>
    <p:sldId id="293" r:id="rId17"/>
    <p:sldId id="294" r:id="rId18"/>
    <p:sldId id="261" r:id="rId19"/>
    <p:sldId id="285" r:id="rId20"/>
    <p:sldId id="295" r:id="rId21"/>
    <p:sldId id="289" r:id="rId22"/>
    <p:sldId id="296" r:id="rId23"/>
    <p:sldId id="297" r:id="rId24"/>
    <p:sldId id="298" r:id="rId25"/>
    <p:sldId id="275" r:id="rId26"/>
  </p:sldIdLst>
  <p:sldSz cx="12192000" cy="6858000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Franklin Gothic" panose="020B0604020202020204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Roboto Mono" panose="00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iGL/VGO7i8agjLZ+b0xxTeXcn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719AD1"/>
    <a:srgbClr val="00A4F6"/>
    <a:srgbClr val="FF8BAC"/>
    <a:srgbClr val="CBC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85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9E969F63-543D-5E0C-0E35-58EA9848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648522A1-AD0E-0678-56FC-8FD0B35D4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1B706433-7777-7207-3424-B4884ABF9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0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4CA5A2E2-1A05-268B-453B-A69F5E34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C8445776-2C9C-71FB-2F33-F16E8D1D9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FDC6EB89-0B37-F707-C23B-E402221F5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406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E8BE1CD5-CE41-FB35-16A7-C6026428B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>
            <a:extLst>
              <a:ext uri="{FF2B5EF4-FFF2-40B4-BE49-F238E27FC236}">
                <a16:creationId xmlns:a16="http://schemas.microsoft.com/office/drawing/2014/main" id="{53F9C46E-B0AF-777C-5C0A-5157F6464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>
            <a:extLst>
              <a:ext uri="{FF2B5EF4-FFF2-40B4-BE49-F238E27FC236}">
                <a16:creationId xmlns:a16="http://schemas.microsoft.com/office/drawing/2014/main" id="{7EB1690B-7DDD-317D-3259-C563E3F3B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423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60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6BE335A6-B747-769E-0663-255C80E72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>
            <a:extLst>
              <a:ext uri="{FF2B5EF4-FFF2-40B4-BE49-F238E27FC236}">
                <a16:creationId xmlns:a16="http://schemas.microsoft.com/office/drawing/2014/main" id="{0B7FB889-043D-D965-A90C-7943CE4FB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>
            <a:extLst>
              <a:ext uri="{FF2B5EF4-FFF2-40B4-BE49-F238E27FC236}">
                <a16:creationId xmlns:a16="http://schemas.microsoft.com/office/drawing/2014/main" id="{96B980EE-A7FE-75FD-8E8A-3BC134C82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07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7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197631B7-B34B-6FEB-ABBF-18820BFE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>
            <a:extLst>
              <a:ext uri="{FF2B5EF4-FFF2-40B4-BE49-F238E27FC236}">
                <a16:creationId xmlns:a16="http://schemas.microsoft.com/office/drawing/2014/main" id="{020B1127-8CB4-707C-9690-41ACB6965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>
            <a:extLst>
              <a:ext uri="{FF2B5EF4-FFF2-40B4-BE49-F238E27FC236}">
                <a16:creationId xmlns:a16="http://schemas.microsoft.com/office/drawing/2014/main" id="{A75C18A5-0915-BB4F-1541-BEB193638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87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C1D7D565-9029-0F0E-D418-C418FED2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E7526B55-A350-02C3-53A0-7D171DC59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>
            <a:extLst>
              <a:ext uri="{FF2B5EF4-FFF2-40B4-BE49-F238E27FC236}">
                <a16:creationId xmlns:a16="http://schemas.microsoft.com/office/drawing/2014/main" id="{1CE43E87-F90A-7BD6-3C0D-9A4BCFCCE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480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5B4568EE-686F-9E7B-6A5A-44C1A750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97162B3D-F6E9-626C-F980-71827B6EF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>
            <a:extLst>
              <a:ext uri="{FF2B5EF4-FFF2-40B4-BE49-F238E27FC236}">
                <a16:creationId xmlns:a16="http://schemas.microsoft.com/office/drawing/2014/main" id="{EC076A48-84C0-6E11-EF77-06C4130DB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7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1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8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4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6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8D29B390-AB65-B572-245E-24B7AE23F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0A026180-E250-81DD-E5F7-A7C581BB3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3C73A255-3E56-AFE3-DE0B-799616942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09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 rot="10800000" flipH="1">
            <a:off x="1" y="3086"/>
            <a:ext cx="646784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2" y="10"/>
            <a:ext cx="6281423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>
  <p:cSld name="OBJEC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Título y objetos 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0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5" name="Google Shape;115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seño personalizado">
  <p:cSld name="8_Diseño personalizad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 txBox="1">
            <a:spLocks noGrp="1"/>
          </p:cNvSpPr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/>
          <p:nvPr/>
        </p:nvSpPr>
        <p:spPr>
          <a:xfrm>
            <a:off x="-3851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10272195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11294124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30" name="Google Shape;30;p2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1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441023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1462952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6" name="Google Shape;36;p27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7"/>
          <p:cNvSpPr/>
          <p:nvPr/>
        </p:nvSpPr>
        <p:spPr>
          <a:xfrm>
            <a:off x="10819315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2183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5" name="Google Shape;55;p31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Google Shape;56;p31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60" name="Google Shape;60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" name="Google Shape;61;p32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742985" y="2688772"/>
            <a:ext cx="6399530" cy="277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 dirty="0"/>
              <a:t>Desarrollo de un Sistema de Gestión para una Biblioteca Universitaria</a:t>
            </a:r>
            <a:br>
              <a:rPr lang="es-ES" sz="3600" dirty="0"/>
            </a:br>
            <a:endParaRPr sz="3600" dirty="0"/>
          </a:p>
        </p:txBody>
      </p:sp>
      <p:sp>
        <p:nvSpPr>
          <p:cNvPr id="145" name="Google Shape;145;p1"/>
          <p:cNvSpPr>
            <a:spLocks noGrp="1"/>
          </p:cNvSpPr>
          <p:nvPr>
            <p:ph type="subTitle" idx="1"/>
          </p:nvPr>
        </p:nvSpPr>
        <p:spPr>
          <a:xfrm>
            <a:off x="1892805" y="5775274"/>
            <a:ext cx="5283748" cy="6935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182875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Ingeniería de Software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Diagrama de Casos de Uso</a:t>
            </a:r>
            <a:endParaRPr dirty="0"/>
          </a:p>
        </p:txBody>
      </p:sp>
      <p:pic>
        <p:nvPicPr>
          <p:cNvPr id="3" name="Picture 2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EC312ABD-2B71-655B-D381-65306250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161278"/>
            <a:ext cx="5943600" cy="549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77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ABDFE-CD66-F3BC-7A33-8D3B1174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89711"/>
            <a:ext cx="8230313" cy="4078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5C679196-C5A8-C8ED-11CA-3A5DF32E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6401C107-EC13-9E42-EF33-E34DE5E9C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0546F5BF-F517-548B-BA51-8B1F9F104006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237DE-9861-77CF-D9DE-91E3D4C3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59228"/>
            <a:ext cx="8230313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1930AB3A-1035-3307-CE3B-8254EB20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4B14DE1C-180E-7649-0B1B-1BCC7F2E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CBF1F895-8CC3-B6C6-71D1-563898B2A057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AF054-BE22-72F7-D6AA-91127B44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62277"/>
            <a:ext cx="8230313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8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F640D8DE-9FA3-E9EE-1867-D3FCDAC1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>
            <a:extLst>
              <a:ext uri="{FF2B5EF4-FFF2-40B4-BE49-F238E27FC236}">
                <a16:creationId xmlns:a16="http://schemas.microsoft.com/office/drawing/2014/main" id="{3E0E0D53-0CCA-4CB7-3C31-63D03D973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Plan de Proyecto y Cronograma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113429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Fases del Proyecto y Cronograma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4C6255-42A9-5E1D-132A-CB71B849D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81663"/>
              </p:ext>
            </p:extLst>
          </p:nvPr>
        </p:nvGraphicFramePr>
        <p:xfrm>
          <a:off x="1387928" y="1872343"/>
          <a:ext cx="9416144" cy="2920872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708072">
                  <a:extLst>
                    <a:ext uri="{9D8B030D-6E8A-4147-A177-3AD203B41FA5}">
                      <a16:colId xmlns:a16="http://schemas.microsoft.com/office/drawing/2014/main" val="30380812"/>
                    </a:ext>
                  </a:extLst>
                </a:gridCol>
                <a:gridCol w="4708072">
                  <a:extLst>
                    <a:ext uri="{9D8B030D-6E8A-4147-A177-3AD203B41FA5}">
                      <a16:colId xmlns:a16="http://schemas.microsoft.com/office/drawing/2014/main" val="891331407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Fase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Duración Estimada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0454"/>
                  </a:ext>
                </a:extLst>
              </a:tr>
              <a:tr h="4608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Recolección de Requisitos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1 semana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4925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Diseño del Sistema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semanas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397294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Desarrollo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meses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455663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Pruebas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1 mes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283647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Presentación y Cierre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semanas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43355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Total</a:t>
                      </a:r>
                      <a:endParaRPr lang="es-ES" sz="24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5 meses aprox</a:t>
                      </a:r>
                      <a:endParaRPr lang="es-ES" sz="24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9631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 err="1">
                <a:solidFill>
                  <a:schemeClr val="dk1"/>
                </a:solidFill>
              </a:rPr>
              <a:t>Product</a:t>
            </a:r>
            <a:r>
              <a:rPr lang="es-ES" sz="2800" b="1" dirty="0">
                <a:solidFill>
                  <a:schemeClr val="dk1"/>
                </a:solidFill>
              </a:rPr>
              <a:t> Backlog</a:t>
            </a:r>
            <a:endParaRPr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CF4DE7-4993-5DD1-40B3-5FA39887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27063"/>
              </p:ext>
            </p:extLst>
          </p:nvPr>
        </p:nvGraphicFramePr>
        <p:xfrm>
          <a:off x="392113" y="1219200"/>
          <a:ext cx="11516860" cy="5303520"/>
        </p:xfrm>
        <a:graphic>
          <a:graphicData uri="http://schemas.openxmlformats.org/drawingml/2006/table">
            <a:tbl>
              <a:tblPr firstRow="1" bandRow="1"/>
              <a:tblGrid>
                <a:gridCol w="2879215">
                  <a:extLst>
                    <a:ext uri="{9D8B030D-6E8A-4147-A177-3AD203B41FA5}">
                      <a16:colId xmlns:a16="http://schemas.microsoft.com/office/drawing/2014/main" val="1202377278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3276734230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1183153248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1221027197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4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9325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RF-USU-002</a:t>
                      </a:r>
                    </a:p>
                    <a:p>
                      <a:r>
                        <a:rPr sz="1200" dirty="0" err="1"/>
                        <a:t>Gestión</a:t>
                      </a:r>
                      <a:r>
                        <a:rPr sz="1200" dirty="0"/>
                        <a:t> de Roles y </a:t>
                      </a:r>
                      <a:r>
                        <a:rPr sz="1200" dirty="0" err="1"/>
                        <a:t>Permisos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RF-CAT-002</a:t>
                      </a:r>
                    </a:p>
                    <a:p>
                      <a:r>
                        <a:rPr sz="1200"/>
                        <a:t>Reserva en Línea de Libros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RF-SEG-001</a:t>
                      </a:r>
                    </a:p>
                    <a:p>
                      <a:r>
                        <a:rPr sz="1200"/>
                        <a:t>Encriptación de Datos Sensibles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RF-REP-001</a:t>
                      </a:r>
                    </a:p>
                    <a:p>
                      <a:r>
                        <a:rPr sz="1200"/>
                        <a:t>Reporte de Libros Más Prestados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84028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RF-LIB-001</a:t>
                      </a:r>
                    </a:p>
                    <a:p>
                      <a:r>
                        <a:rPr sz="1200" dirty="0"/>
                        <a:t>Registrar Nuevo Libro</a:t>
                      </a:r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RF-REP-003</a:t>
                      </a:r>
                    </a:p>
                    <a:p>
                      <a:r>
                        <a:rPr sz="1200" dirty="0" err="1"/>
                        <a:t>Exportación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Informes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RF-USU-003</a:t>
                      </a:r>
                    </a:p>
                    <a:p>
                      <a:r>
                        <a:rPr sz="1200"/>
                        <a:t>Actualización de Información de Usuario</a:t>
                      </a:r>
                    </a:p>
                    <a:p>
                      <a:r>
                        <a:rPr sz="120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RF-REP-002</a:t>
                      </a:r>
                    </a:p>
                    <a:p>
                      <a:r>
                        <a:rPr sz="1200"/>
                        <a:t>Reporte de Usuarios Activos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76071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RF-LIB-005</a:t>
                      </a:r>
                    </a:p>
                    <a:p>
                      <a:r>
                        <a:rPr sz="1200"/>
                        <a:t>Reporte de Disponibilidad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RF-ACT-001</a:t>
                      </a:r>
                    </a:p>
                    <a:p>
                      <a:r>
                        <a:rPr sz="1200" dirty="0" err="1"/>
                        <a:t>Seguimiento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Acciones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RF-USU-004</a:t>
                      </a:r>
                    </a:p>
                    <a:p>
                      <a:r>
                        <a:rPr sz="1200" dirty="0"/>
                        <a:t>Eliminación de </a:t>
                      </a:r>
                      <a:r>
                        <a:rPr sz="1200" dirty="0" err="1"/>
                        <a:t>Usuario</a:t>
                      </a:r>
                      <a:endParaRPr sz="1200" dirty="0"/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94182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RF-PRE-001</a:t>
                      </a:r>
                    </a:p>
                    <a:p>
                      <a:r>
                        <a:rPr sz="1200"/>
                        <a:t>Registrar Préstamo de Libro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RF-USU-001</a:t>
                      </a:r>
                    </a:p>
                    <a:p>
                      <a:r>
                        <a:rPr sz="1200"/>
                        <a:t>Autenticación con Credenciales Institucionales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RF-LIB-002</a:t>
                      </a:r>
                    </a:p>
                    <a:p>
                      <a:r>
                        <a:rPr sz="1200" dirty="0" err="1"/>
                        <a:t>Actualizar</a:t>
                      </a:r>
                      <a:r>
                        <a:rPr sz="1200" dirty="0"/>
                        <a:t> Libro</a:t>
                      </a:r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8561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RF-PRE-002</a:t>
                      </a:r>
                    </a:p>
                    <a:p>
                      <a:r>
                        <a:rPr sz="1200"/>
                        <a:t>Registrar Devolución de Libro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RF-LIB-004</a:t>
                      </a:r>
                    </a:p>
                    <a:p>
                      <a:r>
                        <a:rPr sz="1200"/>
                        <a:t>Búsqueda Avanzada en el Catálogo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RF-LIB-003</a:t>
                      </a:r>
                    </a:p>
                    <a:p>
                      <a:r>
                        <a:rPr sz="1200" dirty="0" err="1"/>
                        <a:t>Eliminar</a:t>
                      </a:r>
                      <a:r>
                        <a:rPr sz="1200" dirty="0"/>
                        <a:t> Libro</a:t>
                      </a:r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25429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RF-CAT-001</a:t>
                      </a:r>
                    </a:p>
                    <a:p>
                      <a:r>
                        <a:rPr sz="1200"/>
                        <a:t>Consulta en Línea del Catálogo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RF-PRE-003</a:t>
                      </a:r>
                    </a:p>
                    <a:p>
                      <a:r>
                        <a:rPr sz="1200" dirty="0" err="1"/>
                        <a:t>Notificaciones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Automáticas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Vencimiento</a:t>
                      </a:r>
                      <a:endParaRPr sz="1200" dirty="0"/>
                    </a:p>
                    <a:p>
                      <a:r>
                        <a:rPr sz="1200" dirty="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8695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RF-PRE-004</a:t>
                      </a:r>
                    </a:p>
                    <a:p>
                      <a:r>
                        <a:rPr sz="1200"/>
                        <a:t>Gestión de Multas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52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EB562867-C849-9E63-009E-F48A0899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>
            <a:extLst>
              <a:ext uri="{FF2B5EF4-FFF2-40B4-BE49-F238E27FC236}">
                <a16:creationId xmlns:a16="http://schemas.microsoft.com/office/drawing/2014/main" id="{B6E63021-C5A6-7326-02E0-5BCBDA29A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Casos de Prueba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61719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Planificación de Testeo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4547F0-1E4D-92E3-634B-C3ADE31D2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90816"/>
              </p:ext>
            </p:extLst>
          </p:nvPr>
        </p:nvGraphicFramePr>
        <p:xfrm>
          <a:off x="337570" y="1143000"/>
          <a:ext cx="11516860" cy="4937760"/>
        </p:xfrm>
        <a:graphic>
          <a:graphicData uri="http://schemas.openxmlformats.org/drawingml/2006/table">
            <a:tbl>
              <a:tblPr firstRow="1" bandRow="1"/>
              <a:tblGrid>
                <a:gridCol w="2879215">
                  <a:extLst>
                    <a:ext uri="{9D8B030D-6E8A-4147-A177-3AD203B41FA5}">
                      <a16:colId xmlns:a16="http://schemas.microsoft.com/office/drawing/2014/main" val="1695749324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3075991235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2777164916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20035068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7449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Gestión</a:t>
                      </a:r>
                      <a:r>
                        <a:rPr dirty="0"/>
                        <a:t> de Roles y </a:t>
                      </a:r>
                      <a:r>
                        <a:rPr dirty="0" err="1"/>
                        <a:t>Permisos</a:t>
                      </a:r>
                      <a:endParaRPr dirty="0"/>
                    </a:p>
                    <a:p>
                      <a:r>
                        <a:rPr dirty="0"/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Reserva en Línea de Libros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Encriptación de Datos Sensibles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Libros Más Prestados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4871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Nuevo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Exportación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Informes</a:t>
                      </a:r>
                      <a:endParaRPr dirty="0"/>
                    </a:p>
                    <a:p>
                      <a:r>
                        <a:rPr dirty="0"/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Actualización de Información de Usuario (Limitado)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Usuarios Activos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886391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Disponibilidad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Seguimiento de Acciones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Eliminación de </a:t>
                      </a:r>
                      <a:r>
                        <a:rPr dirty="0" err="1"/>
                        <a:t>Usuario</a:t>
                      </a:r>
                      <a:r>
                        <a:rPr dirty="0"/>
                        <a:t> (</a:t>
                      </a:r>
                      <a:r>
                        <a:rPr dirty="0" err="1"/>
                        <a:t>Desactivación</a:t>
                      </a:r>
                      <a:r>
                        <a:rPr dirty="0"/>
                        <a:t>)</a:t>
                      </a:r>
                    </a:p>
                    <a:p>
                      <a:r>
                        <a:rPr dirty="0"/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2057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Préstamo de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Autenticación con Credenciales Institucionales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Actualizar</a:t>
                      </a:r>
                      <a:r>
                        <a:rPr dirty="0"/>
                        <a:t> Libro</a:t>
                      </a:r>
                    </a:p>
                    <a:p>
                      <a:r>
                        <a:rPr dirty="0"/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9607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Devolución de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Búsqueda Avanzada en el Catálogo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Eliminar Libro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35423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Consulta en Línea del Catálogo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Notificaciones Automáticas de Vencimiento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96248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Gestión de Multas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143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80E935-0777-0C69-6327-BE083D7769A6}"/>
              </a:ext>
            </a:extLst>
          </p:cNvPr>
          <p:cNvSpPr txBox="1"/>
          <p:nvPr/>
        </p:nvSpPr>
        <p:spPr>
          <a:xfrm>
            <a:off x="337570" y="6080892"/>
            <a:ext cx="704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funcional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</a:t>
            </a:r>
          </a:p>
          <a:p>
            <a:r>
              <a:rPr lang="es-ES" dirty="0"/>
              <a:t>F: Prueba funcional + validación de seguridad/usabilidad</a:t>
            </a:r>
          </a:p>
        </p:txBody>
      </p:sp>
    </p:spTree>
    <p:extLst>
      <p:ext uri="{BB962C8B-B14F-4D97-AF65-F5344CB8AC3E}">
        <p14:creationId xmlns:p14="http://schemas.microsoft.com/office/powerpoint/2010/main" val="206145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46AFC2F7-ADF8-C14B-91BF-1FE155B6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>
            <a:extLst>
              <a:ext uri="{FF2B5EF4-FFF2-40B4-BE49-F238E27FC236}">
                <a16:creationId xmlns:a16="http://schemas.microsoft.com/office/drawing/2014/main" id="{BB978242-0634-68AC-7959-B7978E1C8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Fase Final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219654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4294967295"/>
          </p:nvPr>
        </p:nvSpPr>
        <p:spPr>
          <a:xfrm>
            <a:off x="340713" y="3011446"/>
            <a:ext cx="6096000" cy="29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indent="0">
              <a:buNone/>
            </a:pP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Docente: </a:t>
            </a:r>
            <a:r>
              <a:rPr lang="es-ES" b="1" dirty="0">
                <a:solidFill>
                  <a:schemeClr val="tx1"/>
                </a:solidFill>
              </a:rPr>
              <a:t>José Silva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Integrantes: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s-ES" b="1" dirty="0">
                <a:solidFill>
                  <a:schemeClr val="tx1"/>
                </a:solidFill>
              </a:rPr>
              <a:t>Hector Águila</a:t>
            </a:r>
          </a:p>
          <a:p>
            <a:pPr marL="5080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Vicente </a:t>
            </a:r>
            <a:r>
              <a:rPr lang="es-ES" b="1" dirty="0">
                <a:solidFill>
                  <a:schemeClr val="tx1"/>
                </a:solidFill>
              </a:rPr>
              <a:t>Barrera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Fabián Lecaros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Franco Ruz</a:t>
            </a:r>
            <a:endParaRPr lang="es-ES" b="1" dirty="0">
              <a:solidFill>
                <a:schemeClr val="tx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694C0792-AF37-29B2-EF2D-FE27300B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>
            <a:extLst>
              <a:ext uri="{FF2B5EF4-FFF2-40B4-BE49-F238E27FC236}">
                <a16:creationId xmlns:a16="http://schemas.microsoft.com/office/drawing/2014/main" id="{54902B12-D3F7-66B8-78DF-BEA55D8CD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Planificación del Cierre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EB6468-DD15-BB57-DE63-62807E88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9700"/>
              </p:ext>
            </p:extLst>
          </p:nvPr>
        </p:nvGraphicFramePr>
        <p:xfrm>
          <a:off x="805543" y="1106900"/>
          <a:ext cx="10831284" cy="5171122"/>
        </p:xfrm>
        <a:graphic>
          <a:graphicData uri="http://schemas.openxmlformats.org/drawingml/2006/table">
            <a:tbl>
              <a:tblPr firstRow="1" firstCol="1" bandRow="1"/>
              <a:tblGrid>
                <a:gridCol w="1805214">
                  <a:extLst>
                    <a:ext uri="{9D8B030D-6E8A-4147-A177-3AD203B41FA5}">
                      <a16:colId xmlns:a16="http://schemas.microsoft.com/office/drawing/2014/main" val="3315081964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4012599487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460254988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3814787091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2983902334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2944970004"/>
                    </a:ext>
                  </a:extLst>
                </a:gridCol>
              </a:tblGrid>
              <a:tr h="184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Nº</a:t>
                      </a:r>
                      <a:endParaRPr lang="es-ES" sz="12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Responsable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Entregables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Duración Estimada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524285"/>
                  </a:ext>
                </a:extLst>
              </a:tr>
              <a:tr h="840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Organizar reunión de revisión final con el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Coordina con el cliente la fecha, agenda y participantes de la reunión final.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Invitación formal, agenda de revisión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30924"/>
                  </a:ext>
                </a:extLst>
              </a:tr>
              <a:tr h="10280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Presentar el sistema al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Equipo de desarrollo / QA / Gestor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Demostración funcional del sistema final, mostrando módulos: usuarios, libros, préstamos, reportes, etc.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Sistema desplegado, demo en vivo, manual de usuario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 días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61698"/>
                  </a:ext>
                </a:extLst>
              </a:tr>
              <a:tr h="11218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Recepción de feedback del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Todo el equipo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Anotar comentarios, sugerencias o correcciones menores del cliente. Puede incluir una minuta formal.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Acta de reunión, registro de observaciones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15119"/>
                  </a:ext>
                </a:extLst>
              </a:tr>
              <a:tr h="746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Documentar lecciones aprendidas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Reflexión sobre lo que funcionó bien y lo que puede mejorarse en próximos proyectos.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Documento de retrospectiva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898267"/>
                  </a:ext>
                </a:extLst>
              </a:tr>
              <a:tr h="1215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Preparar informe de cierre del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Documento que resume el alcance entregado, cumplimiento de requisitos, hitos, fechas, incidencias y retroalimentación.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Informe de cierre del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 días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5480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283D46-C350-D365-C58A-051C02D592EA}"/>
              </a:ext>
            </a:extLst>
          </p:cNvPr>
          <p:cNvSpPr txBox="1"/>
          <p:nvPr/>
        </p:nvSpPr>
        <p:spPr>
          <a:xfrm>
            <a:off x="805543" y="6349775"/>
            <a:ext cx="665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contempla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para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ajustes</a:t>
            </a:r>
            <a:r>
              <a:rPr lang="en-US" dirty="0"/>
              <a:t> post feedback </a:t>
            </a:r>
            <a:r>
              <a:rPr lang="en-US" dirty="0" err="1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1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AD8B4E20-5A9C-5616-8DDC-51344852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>
            <a:extLst>
              <a:ext uri="{FF2B5EF4-FFF2-40B4-BE49-F238E27FC236}">
                <a16:creationId xmlns:a16="http://schemas.microsoft.com/office/drawing/2014/main" id="{6F2252E6-8FB5-571D-3987-18008DEA8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Recopilación </a:t>
            </a:r>
            <a:r>
              <a:rPr lang="es-ES" sz="2800" b="1" dirty="0" err="1">
                <a:solidFill>
                  <a:schemeClr val="dk1"/>
                </a:solidFill>
              </a:rPr>
              <a:t>Feedback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71A4-DE64-C195-87AA-0E3C3848CEAD}"/>
              </a:ext>
            </a:extLst>
          </p:cNvPr>
          <p:cNvSpPr txBox="1"/>
          <p:nvPr/>
        </p:nvSpPr>
        <p:spPr>
          <a:xfrm>
            <a:off x="1763486" y="1622127"/>
            <a:ext cx="3712029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Proyecto: Sistema de Gestión de Biblioteca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Fecha: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Cliente / Representante: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Rol en el proyecto: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Cumplimiento del Proyecto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sistema cumple con los requisitos acordados.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Las funcionalidades entregadas son útiles.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desempeño general del sistema es satisfactorio.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14E68-6BCE-4841-E4A8-769E104C9112}"/>
              </a:ext>
            </a:extLst>
          </p:cNvPr>
          <p:cNvSpPr txBox="1"/>
          <p:nvPr/>
        </p:nvSpPr>
        <p:spPr>
          <a:xfrm>
            <a:off x="5823858" y="1622127"/>
            <a:ext cx="4114800" cy="46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Calidad del Servicio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comunicación con el equipo fue clara y oportuna.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Las entregas se realizaron en tiempo y forma.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equipo respondió adecuadamente a cambios o solicitudes.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Satisfacción Global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¿Está satisfecho con el resultado del proyecto?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Sí   [ ] No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¿Recomendaría al equipo para futuros proyectos?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Sí   [ ] No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Sugerencias de mejora / Comentarios adicionales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_________________________________________________________________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95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 idx="4294967295"/>
          </p:nvPr>
        </p:nvSpPr>
        <p:spPr>
          <a:xfrm>
            <a:off x="3691890" y="482918"/>
            <a:ext cx="422592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b="1" dirty="0">
                <a:solidFill>
                  <a:schemeClr val="dk1"/>
                </a:solidFill>
              </a:rPr>
              <a:t>Preguntas , Conclusiones y reflexiones</a:t>
            </a:r>
            <a:endParaRPr dirty="0"/>
          </a:p>
        </p:txBody>
      </p:sp>
      <p:pic>
        <p:nvPicPr>
          <p:cNvPr id="271" name="Google Shape;271;p20" descr="http://www.clipartroo.com/images/33/group-talking-clipart-338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7998" y="146716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103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FD015-F9AA-F2E3-CD22-30C7F3BA89EE}"/>
              </a:ext>
            </a:extLst>
          </p:cNvPr>
          <p:cNvSpPr txBox="1"/>
          <p:nvPr/>
        </p:nvSpPr>
        <p:spPr>
          <a:xfrm>
            <a:off x="646472" y="1681316"/>
            <a:ext cx="7221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Propósito: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Definir detalladamente las funcionalidades, restricciones y objetivos del sistema de gestión de biblioteca del DUOC Puerto Montt.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Contexto del Proyecto: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biblioteca universitaria necesita un sistema moderno que solucione problemas como pérdida de libros, largas colas, y dificultades en la búsqueda.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21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Asignación de Equipo y Roles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280AB-8D19-E41F-3E45-BAA62A70EC7C}"/>
              </a:ext>
            </a:extLst>
          </p:cNvPr>
          <p:cNvSpPr txBox="1"/>
          <p:nvPr/>
        </p:nvSpPr>
        <p:spPr>
          <a:xfrm>
            <a:off x="511628" y="2636261"/>
            <a:ext cx="4931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Gestor de Proyecto: </a:t>
            </a:r>
            <a:r>
              <a:rPr lang="es-ES" sz="2000" dirty="0"/>
              <a:t>Fabián Lecaros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Analista: </a:t>
            </a:r>
            <a:r>
              <a:rPr lang="es-ES" sz="2000" dirty="0"/>
              <a:t>Héctor Águila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Diseñador: </a:t>
            </a:r>
            <a:r>
              <a:rPr lang="es-ES" sz="2000" dirty="0"/>
              <a:t>Franco Ruz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Tester: </a:t>
            </a:r>
            <a:r>
              <a:rPr lang="es-ES" sz="2000" dirty="0"/>
              <a:t>Vicente Barrera</a:t>
            </a:r>
          </a:p>
        </p:txBody>
      </p:sp>
    </p:spTree>
    <p:extLst>
      <p:ext uri="{BB962C8B-B14F-4D97-AF65-F5344CB8AC3E}">
        <p14:creationId xmlns:p14="http://schemas.microsoft.com/office/powerpoint/2010/main" val="3576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Requisitos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101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Requisitos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EB8A8A-3B25-07AD-8B74-2FCDD6F9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81087"/>
              </p:ext>
            </p:extLst>
          </p:nvPr>
        </p:nvGraphicFramePr>
        <p:xfrm>
          <a:off x="2133827" y="1752600"/>
          <a:ext cx="8229600" cy="3352800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328337641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5537976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Nombre del </a:t>
                      </a:r>
                      <a:r>
                        <a:rPr dirty="0" err="1"/>
                        <a:t>Requisito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3695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RF-USU-001: </a:t>
                      </a:r>
                      <a:r>
                        <a:rPr dirty="0" err="1"/>
                        <a:t>Autenticación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8093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RF-USU-002: Gestión de Roles y Permisos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1346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RF-USU-003: Actualización de Información de Usuario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29644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RF-USU-004: Eliminación de Usuario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04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RF-LIB-001: Registrar Nuevo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53595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RF-LIB-002: </a:t>
                      </a:r>
                      <a:r>
                        <a:rPr dirty="0" err="1"/>
                        <a:t>Actualizar</a:t>
                      </a:r>
                      <a:r>
                        <a:rPr dirty="0"/>
                        <a:t>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3175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RF-LIB-003: </a:t>
                      </a:r>
                      <a:r>
                        <a:rPr dirty="0" err="1"/>
                        <a:t>Eliminar</a:t>
                      </a:r>
                      <a:r>
                        <a:rPr dirty="0"/>
                        <a:t>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84486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RF-LIB-004: </a:t>
                      </a:r>
                      <a:r>
                        <a:rPr dirty="0" err="1"/>
                        <a:t>Búsqueda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Avanzada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en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el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Catálogo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85623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RF-LIB-005: </a:t>
                      </a:r>
                      <a:r>
                        <a:rPr dirty="0" err="1"/>
                        <a:t>Reporte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Disponibilidad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77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Préstamo y Devolución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RF-PRE-001: Registrar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de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46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E6CED3F7-655E-6903-1FAF-FED91D03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>
            <a:extLst>
              <a:ext uri="{FF2B5EF4-FFF2-40B4-BE49-F238E27FC236}">
                <a16:creationId xmlns:a16="http://schemas.microsoft.com/office/drawing/2014/main" id="{2F97712A-240C-2BD5-DF17-E3B90FF20F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Requisitos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13258D-991D-CAF9-C635-21809F9F4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58621"/>
              </p:ext>
            </p:extLst>
          </p:nvPr>
        </p:nvGraphicFramePr>
        <p:xfrm>
          <a:off x="2122942" y="1915885"/>
          <a:ext cx="8229600" cy="3352800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251355510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48267748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Nombre del </a:t>
                      </a:r>
                      <a:r>
                        <a:rPr dirty="0" err="1"/>
                        <a:t>Requisito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201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y </a:t>
                      </a:r>
                      <a:r>
                        <a:rPr dirty="0" err="1"/>
                        <a:t>Devolución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RF-PRE-002: Registrar Devolución de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5488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y </a:t>
                      </a:r>
                      <a:r>
                        <a:rPr dirty="0" err="1"/>
                        <a:t>Devolución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RF-PRE-003: Notificaciones Automáticas de Vencimiento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26055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Préstamo y Devolución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RF-PRE-004: Gestión de Multas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535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Catálogo en Línea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RF-CAT-001: Consulta </a:t>
                      </a:r>
                      <a:r>
                        <a:rPr dirty="0" err="1"/>
                        <a:t>en</a:t>
                      </a:r>
                      <a:r>
                        <a:rPr dirty="0"/>
                        <a:t> Línea del </a:t>
                      </a:r>
                      <a:r>
                        <a:rPr dirty="0" err="1"/>
                        <a:t>Catálogo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736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Catálogo en Línea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RF-CAT-002: Reserva en Línea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61279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RF-REP-001: </a:t>
                      </a:r>
                      <a:r>
                        <a:rPr dirty="0" err="1"/>
                        <a:t>Reporte</a:t>
                      </a:r>
                      <a:r>
                        <a:rPr dirty="0"/>
                        <a:t> de Libros Más </a:t>
                      </a:r>
                      <a:r>
                        <a:rPr dirty="0" err="1"/>
                        <a:t>Prestados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7382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RF-REP-002: Reporte de Usuarios Activos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25983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RF-REP-003: </a:t>
                      </a:r>
                      <a:r>
                        <a:rPr dirty="0" err="1"/>
                        <a:t>Exportación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Informes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694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Seguridad y Autenticación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RF-SEG-001: </a:t>
                      </a:r>
                      <a:r>
                        <a:rPr dirty="0" err="1"/>
                        <a:t>Encriptación</a:t>
                      </a:r>
                      <a:r>
                        <a:rPr dirty="0"/>
                        <a:t> de Datos </a:t>
                      </a:r>
                      <a:r>
                        <a:rPr dirty="0" err="1"/>
                        <a:t>Sensibles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8596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Registro de Actividad del Sistema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RF-ACT-001: </a:t>
                      </a:r>
                      <a:r>
                        <a:rPr dirty="0" err="1"/>
                        <a:t>Seguimiento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Acciones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5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72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Diseño del Sistema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A06B26220EBB4D9BE65A30CA11F66E" ma:contentTypeVersion="12" ma:contentTypeDescription="Crear nuevo documento." ma:contentTypeScope="" ma:versionID="61a0a07bde3e9966b410a234b59745b2">
  <xsd:schema xmlns:xsd="http://www.w3.org/2001/XMLSchema" xmlns:xs="http://www.w3.org/2001/XMLSchema" xmlns:p="http://schemas.microsoft.com/office/2006/metadata/properties" xmlns:ns2="98c3be56-881a-4563-8baf-71e8c4e814b5" xmlns:ns3="d24ddc22-0ba6-40e6-b8c5-bac8505fbea3" targetNamespace="http://schemas.microsoft.com/office/2006/metadata/properties" ma:root="true" ma:fieldsID="8e7a28048e9544c33a13bb451e30e470" ns2:_="" ns3:_="">
    <xsd:import namespace="98c3be56-881a-4563-8baf-71e8c4e814b5"/>
    <xsd:import namespace="d24ddc22-0ba6-40e6-b8c5-bac8505fb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3be56-881a-4563-8baf-71e8c4e81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ddc22-0ba6-40e6-b8c5-bac8505fbea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7464395-00a7-48bc-8876-acbab67fe007}" ma:internalName="TaxCatchAll" ma:showField="CatchAllData" ma:web="d24ddc22-0ba6-40e6-b8c5-bac8505fbe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4ddc22-0ba6-40e6-b8c5-bac8505fbea3" xsi:nil="true"/>
    <lcf76f155ced4ddcb4097134ff3c332f xmlns="98c3be56-881a-4563-8baf-71e8c4e814b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57CFE8C-657F-47D4-8DF4-842230B12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BAD760-5AC6-4CCF-BDE6-D7967EA75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c3be56-881a-4563-8baf-71e8c4e814b5"/>
    <ds:schemaRef ds:uri="d24ddc22-0ba6-40e6-b8c5-bac8505fbe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18CC97-CB02-40FC-9838-1583EAFB8302}">
  <ds:schemaRefs>
    <ds:schemaRef ds:uri="http://schemas.microsoft.com/office/2006/metadata/properties"/>
    <ds:schemaRef ds:uri="http://schemas.microsoft.com/office/infopath/2007/PartnerControls"/>
    <ds:schemaRef ds:uri="d24ddc22-0ba6-40e6-b8c5-bac8505fbea3"/>
    <ds:schemaRef ds:uri="98c3be56-881a-4563-8baf-71e8c4e814b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1218</Words>
  <Application>Microsoft Office PowerPoint</Application>
  <PresentationFormat>Widescreen</PresentationFormat>
  <Paragraphs>256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Roboto Mono</vt:lpstr>
      <vt:lpstr>Cambria</vt:lpstr>
      <vt:lpstr>Roboto Condensed</vt:lpstr>
      <vt:lpstr>Franklin Gothic</vt:lpstr>
      <vt:lpstr>Arial</vt:lpstr>
      <vt:lpstr>Bebas Neue</vt:lpstr>
      <vt:lpstr>Calibri</vt:lpstr>
      <vt:lpstr>Tema de Office</vt:lpstr>
      <vt:lpstr>Desarrollo de un Sistema de Gestión para una Biblioteca Universitaria </vt:lpstr>
      <vt:lpstr>PowerPoint Presentation</vt:lpstr>
      <vt:lpstr>Introducción</vt:lpstr>
      <vt:lpstr>Entorno de negocio</vt:lpstr>
      <vt:lpstr>Asignación de Equipo y Roles</vt:lpstr>
      <vt:lpstr>Requisitos</vt:lpstr>
      <vt:lpstr>Requisitos</vt:lpstr>
      <vt:lpstr>Requisitos</vt:lpstr>
      <vt:lpstr>Diseño del Sistema</vt:lpstr>
      <vt:lpstr>Diagrama de Casos de Uso</vt:lpstr>
      <vt:lpstr>Entorno de negocio</vt:lpstr>
      <vt:lpstr>Entorno de negocio</vt:lpstr>
      <vt:lpstr>Entorno de negocio</vt:lpstr>
      <vt:lpstr>Plan de Proyecto y Cronograma</vt:lpstr>
      <vt:lpstr>Fases del Proyecto y Cronograma</vt:lpstr>
      <vt:lpstr>Product Backlog</vt:lpstr>
      <vt:lpstr>Casos de Prueba</vt:lpstr>
      <vt:lpstr>Planificación de Testeo</vt:lpstr>
      <vt:lpstr>Fase Final</vt:lpstr>
      <vt:lpstr>Planificación del Cierre</vt:lpstr>
      <vt:lpstr>Recopilación Feedback</vt:lpstr>
      <vt:lpstr>Preguntas , Conclusiones y reflexiones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Ágil</dc:title>
  <dc:creator>Francisca Navarro</dc:creator>
  <cp:lastModifiedBy>Fabián Lecaros Ampuero</cp:lastModifiedBy>
  <cp:revision>21</cp:revision>
  <dcterms:modified xsi:type="dcterms:W3CDTF">2025-03-25T21:23:58Z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0x010100F8A06B26220EBB4D9BE65A30CA11F66E</vt:lpwstr>
  </property>
</Properties>
</file>